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308" r:id="rId4"/>
    <p:sldId id="264" r:id="rId5"/>
    <p:sldId id="316" r:id="rId6"/>
    <p:sldId id="329" r:id="rId7"/>
    <p:sldId id="331" r:id="rId8"/>
    <p:sldId id="332" r:id="rId9"/>
    <p:sldId id="333" r:id="rId10"/>
    <p:sldId id="334" r:id="rId11"/>
    <p:sldId id="335" r:id="rId12"/>
    <p:sldId id="337" r:id="rId13"/>
    <p:sldId id="336" r:id="rId14"/>
    <p:sldId id="338" r:id="rId15"/>
    <p:sldId id="346" r:id="rId16"/>
    <p:sldId id="345" r:id="rId17"/>
    <p:sldId id="349" r:id="rId18"/>
    <p:sldId id="350" r:id="rId19"/>
    <p:sldId id="351" r:id="rId20"/>
    <p:sldId id="352" r:id="rId21"/>
    <p:sldId id="353" r:id="rId22"/>
    <p:sldId id="354" r:id="rId23"/>
    <p:sldId id="347" r:id="rId24"/>
    <p:sldId id="339" r:id="rId25"/>
    <p:sldId id="355" r:id="rId26"/>
    <p:sldId id="356" r:id="rId27"/>
    <p:sldId id="357" r:id="rId28"/>
    <p:sldId id="348" r:id="rId29"/>
    <p:sldId id="340" r:id="rId30"/>
    <p:sldId id="341" r:id="rId31"/>
    <p:sldId id="343" r:id="rId32"/>
    <p:sldId id="358" r:id="rId33"/>
    <p:sldId id="359" r:id="rId34"/>
    <p:sldId id="360" r:id="rId35"/>
    <p:sldId id="361" r:id="rId36"/>
    <p:sldId id="365" r:id="rId37"/>
    <p:sldId id="389" r:id="rId38"/>
    <p:sldId id="362" r:id="rId39"/>
    <p:sldId id="366" r:id="rId40"/>
    <p:sldId id="367" r:id="rId41"/>
    <p:sldId id="368" r:id="rId42"/>
    <p:sldId id="369" r:id="rId43"/>
    <p:sldId id="363" r:id="rId44"/>
    <p:sldId id="364" r:id="rId45"/>
    <p:sldId id="370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80" r:id="rId55"/>
    <p:sldId id="381" r:id="rId56"/>
    <p:sldId id="344" r:id="rId57"/>
    <p:sldId id="379" r:id="rId58"/>
    <p:sldId id="382" r:id="rId59"/>
    <p:sldId id="383" r:id="rId60"/>
    <p:sldId id="384" r:id="rId61"/>
    <p:sldId id="385" r:id="rId62"/>
    <p:sldId id="386" r:id="rId63"/>
    <p:sldId id="390" r:id="rId64"/>
    <p:sldId id="387" r:id="rId65"/>
    <p:sldId id="388" r:id="rId66"/>
    <p:sldId id="259" r:id="rId6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DBD8CA"/>
          </a:solidFill>
        </a:fill>
      </a:tcStyle>
    </a:wholeTbl>
    <a:band2H>
      <a:tcTxStyle/>
      <a:tcStyle>
        <a:tcBdr/>
        <a:fill>
          <a:solidFill>
            <a:srgbClr val="EEECE7"/>
          </a:solidFill>
        </a:fill>
      </a:tcStyle>
    </a:band2H>
    <a:firstCol>
      <a:tcTxStyle b="on" i="on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n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E4D3CD"/>
          </a:solidFill>
        </a:fill>
      </a:tcStyle>
    </a:wholeTbl>
    <a:band2H>
      <a:tcTxStyle/>
      <a:tcStyle>
        <a:tcBdr/>
        <a:fill>
          <a:solidFill>
            <a:srgbClr val="F2EAE8"/>
          </a:solidFill>
        </a:fill>
      </a:tcStyle>
    </a:band2H>
    <a:firstCol>
      <a:tcTxStyle b="on" i="on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n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354"/>
    <p:restoredTop sz="72687"/>
  </p:normalViewPr>
  <p:slideViewPr>
    <p:cSldViewPr snapToGrid="0" snapToObjects="1">
      <p:cViewPr>
        <p:scale>
          <a:sx n="43" d="100"/>
          <a:sy n="43" d="100"/>
        </p:scale>
        <p:origin x="1088" y="840"/>
      </p:cViewPr>
      <p:guideLst/>
    </p:cSldViewPr>
  </p:slideViewPr>
  <p:notesTextViewPr>
    <p:cViewPr>
      <p:scale>
        <a:sx n="120" d="100"/>
        <a:sy n="1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125132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58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58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58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58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58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58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58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58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58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z="5800" baseline="0" dirty="0" smtClean="0"/>
              <a:t>各位同学大家好，今天我们来学习</a:t>
            </a:r>
            <a:r>
              <a:rPr kumimoji="1" lang="en-US" altLang="zh-CN" sz="5800" baseline="0" dirty="0" smtClean="0"/>
              <a:t>xxx</a:t>
            </a:r>
            <a:endParaRPr kumimoji="1" lang="zh-CN" altLang="en-US" sz="5800" baseline="0" dirty="0"/>
          </a:p>
        </p:txBody>
      </p:sp>
    </p:spTree>
    <p:extLst>
      <p:ext uri="{BB962C8B-B14F-4D97-AF65-F5344CB8AC3E}">
        <p14:creationId xmlns:p14="http://schemas.microsoft.com/office/powerpoint/2010/main" val="47785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227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33343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323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859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007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1624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0493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4912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3493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01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1827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82864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3395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0239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577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01327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8893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54227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但注意此处有一个假设就是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task3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入列了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task1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还没开始执行，由于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task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入列也需要时间，因此有可能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task3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入列时，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task1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已经出列并执行完了</a:t>
            </a:r>
            <a:endParaRPr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63728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7309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153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好，我们先来看看</a:t>
            </a:r>
            <a:r>
              <a:rPr kumimoji="1" lang="en-US" altLang="zh-CN" dirty="0" smtClean="0"/>
              <a:t>block</a:t>
            </a:r>
            <a:r>
              <a:rPr kumimoji="1" lang="zh-CN" altLang="en-US" dirty="0" smtClean="0"/>
              <a:t>的基本使用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563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6959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013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另外这里也要注意此处有一个假设就是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task3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入列了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task1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还没开始执行，由于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task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入列也需要时间，此有可能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task3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入列时，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task1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已经出列并执行完</a:t>
            </a:r>
            <a:endParaRPr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5809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由此我们可以看到一点，异步任务，如果放在串行队列中，会开辟新线程执行，但里面的任务是按顺序执行的，可以控制任务顺序，既能不阻塞当前线程，又能确保这些任务之间的执行顺序；如果放在并发队列中，任务的执行顺序不固定，不阻塞当前线程，能提高执行效率。</a:t>
            </a:r>
            <a:endParaRPr lang="zh-CN" altLang="en-US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由此可以很清楚地看到异步任务的特点，</a:t>
            </a:r>
            <a:r>
              <a:rPr lang="zh-CN" altLang="en-US" dirty="0" smtClean="0">
                <a:solidFill>
                  <a:srgbClr val="FF0000"/>
                </a:solidFill>
                <a:latin typeface="PTSans-Regular" charset="-52"/>
              </a:rPr>
              <a:t>不阻塞线程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。另外，也可以看到串行队列与并行队列的不同，串行队列一定会等上一个任务完成才启动下一个任务，即使这些任务都是异步的，而并行队列则没有这个限制，只是启动任务是按先进先出的顺序。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4933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35818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0980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21426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57242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3836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214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9288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1009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66751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2813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9007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8289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477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1811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21293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3.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执行同步任务，阻塞主线程，将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task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放入主队列等待其执行完毕，才继续执行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deadlock1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下面的任务。但由于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deadlock1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在主队列中并未执行完，而串行队列的特点是前一个任务完成后才能执行下一个任务，因此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task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也无法执行，造成死锁，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2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和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3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永远不会打印出来。</a:t>
            </a:r>
            <a:endParaRPr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5208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351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74151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302247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6538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9045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172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98207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5.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同步任务，阻塞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task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所在线程，将</a:t>
            </a:r>
            <a:r>
              <a:rPr lang="en-US" altLang="zh-CN" dirty="0" err="1" smtClean="0">
                <a:solidFill>
                  <a:prstClr val="black"/>
                </a:solidFill>
                <a:latin typeface="PTSans-Regular" charset="-52"/>
              </a:rPr>
              <a:t>inTask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放入</a:t>
            </a:r>
            <a:r>
              <a:rPr lang="en-US" altLang="zh-CN" dirty="0" err="1" smtClean="0">
                <a:solidFill>
                  <a:prstClr val="black"/>
                </a:solidFill>
                <a:latin typeface="PTSans-Regular" charset="-52"/>
              </a:rPr>
              <a:t>serialQueue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中等待其执行完毕，才继续执行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task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下面的任务。但由于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</a:rPr>
              <a:t>task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在</a:t>
            </a:r>
            <a:r>
              <a:rPr lang="en-US" altLang="zh-CN" dirty="0" err="1" smtClean="0">
                <a:solidFill>
                  <a:prstClr val="black"/>
                </a:solidFill>
                <a:latin typeface="PTSans-Regular" charset="-52"/>
              </a:rPr>
              <a:t>serialQueue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中并未执行完，而串行队列的特点是前一个任务完成后才能执行下一个任务，因此</a:t>
            </a:r>
            <a:r>
              <a:rPr lang="en-US" altLang="zh-CN" dirty="0" err="1" smtClean="0">
                <a:solidFill>
                  <a:prstClr val="black"/>
                </a:solidFill>
                <a:latin typeface="PTSans-Regular" charset="-52"/>
              </a:rPr>
              <a:t>inTask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</a:rPr>
              <a:t>也无法执行，造成死锁</a:t>
            </a:r>
            <a:endParaRPr lang="zh-CN" altLang="en-US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7851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073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9898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7268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035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7100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19587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0216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3175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87756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45779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243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675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2123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3586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19199" y="186266"/>
            <a:ext cx="21945601" cy="3014134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95533" y="1960033"/>
            <a:ext cx="2836335" cy="3052234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ECFBA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6-9.jpg" descr="16-9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1" y="4233"/>
            <a:ext cx="24384001" cy="1370753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sldNum" sz="quarter" idx="2"/>
          </p:nvPr>
        </p:nvSpPr>
        <p:spPr>
          <a:xfrm>
            <a:off x="17475200" y="12709553"/>
            <a:ext cx="5689600" cy="738662"/>
          </a:xfrm>
          <a:prstGeom prst="rect">
            <a:avLst/>
          </a:prstGeom>
          <a:ln w="25400">
            <a:miter lim="400000"/>
          </a:ln>
        </p:spPr>
        <p:txBody>
          <a:bodyPr lIns="121919" tIns="121919" rIns="121919" bIns="121919" anchor="ctr">
            <a:spAutoFit/>
          </a:bodyPr>
          <a:lstStyle>
            <a:lvl1pPr algn="r">
              <a:defRPr sz="3200">
                <a:solidFill>
                  <a:srgbClr val="898989"/>
                </a:solidFill>
                <a:latin typeface="黑体-简 细体" charset="-122"/>
                <a:ea typeface="黑体-简 细体" charset="-122"/>
                <a:cs typeface="黑体-简 细体" charset="-122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1219199" y="184149"/>
            <a:ext cx="21945601" cy="30162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/>
          <a:lstStyle/>
          <a:p>
            <a:r>
              <a:rPr dirty="0"/>
              <a:t>标题文本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1219199" y="3200399"/>
            <a:ext cx="21945601" cy="10515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/>
          <a:lstStyle/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黑体-简 细体" charset="-122"/>
          <a:ea typeface="黑体-简 细体" charset="-122"/>
          <a:cs typeface="黑体-简 细体" charset="-122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6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900112" marR="0" indent="-900112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黑体-简 细体" charset="-122"/>
          <a:ea typeface="黑体-简 细体" charset="-122"/>
          <a:cs typeface="黑体-简 细体" charset="-122"/>
          <a:sym typeface="Calibri"/>
        </a:defRPr>
      </a:lvl1pPr>
      <a:lvl2pPr marL="1314450" marR="0" indent="-85725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黑体-简 细体" charset="-122"/>
          <a:ea typeface="黑体-简 细体" charset="-122"/>
          <a:cs typeface="黑体-简 细体" charset="-122"/>
          <a:sym typeface="Calibri"/>
        </a:defRPr>
      </a:lvl2pPr>
      <a:lvl3pPr marL="1714500" marR="0" indent="-8001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黑体-简 细体" charset="-122"/>
          <a:ea typeface="黑体-简 细体" charset="-122"/>
          <a:cs typeface="黑体-简 细体" charset="-122"/>
          <a:sym typeface="Calibri"/>
        </a:defRPr>
      </a:lvl3pPr>
      <a:lvl4pPr marL="2331720" marR="0" indent="-96012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黑体-简 细体" charset="-122"/>
          <a:ea typeface="黑体-简 细体" charset="-122"/>
          <a:cs typeface="黑体-简 细体" charset="-122"/>
          <a:sym typeface="Calibri"/>
        </a:defRPr>
      </a:lvl4pPr>
      <a:lvl5pPr marL="2895600" marR="0" indent="-1066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黑体-简 细体" charset="-122"/>
          <a:ea typeface="黑体-简 细体" charset="-122"/>
          <a:cs typeface="黑体-简 细体" charset="-122"/>
          <a:sym typeface="Calibri"/>
        </a:defRPr>
      </a:lvl5pPr>
      <a:lvl6pPr marL="3352800" marR="0" indent="-1066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810000" marR="0" indent="-1066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4267200" marR="0" indent="-1066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724400" marR="0" indent="-1066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hyperlink" Target="http://limaofuyuanzhang.gitcafe.io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5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hyperlink" Target="http://www.ggteach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ggteach.com" TargetMode="External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2549" y="579695"/>
            <a:ext cx="3250275" cy="3250275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/>
        </p:nvSpPr>
        <p:spPr>
          <a:xfrm>
            <a:off x="1630216" y="3968169"/>
            <a:ext cx="2694941" cy="8534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0" name="Shape 40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2" name="Shape 42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8" name="Shape 119"/>
          <p:cNvSpPr txBox="1">
            <a:spLocks/>
          </p:cNvSpPr>
          <p:nvPr/>
        </p:nvSpPr>
        <p:spPr>
          <a:xfrm>
            <a:off x="3760553" y="3245035"/>
            <a:ext cx="18356415" cy="206430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marL="0" marR="0" indent="0" algn="ctr" defTabSz="479044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56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altLang="zh-CN" sz="8000" dirty="0" smtClean="0">
                <a:latin typeface="Heiti SC Light" charset="-122"/>
                <a:ea typeface="Heiti SC Light" charset="-122"/>
                <a:cs typeface="Heiti SC Light" charset="-122"/>
              </a:rPr>
              <a:t>iOS</a:t>
            </a:r>
            <a:r>
              <a:rPr lang="zh-CN" altLang="en-US" sz="8000" dirty="0" smtClean="0">
                <a:latin typeface="Heiti SC Light" charset="-122"/>
                <a:ea typeface="Heiti SC Light" charset="-122"/>
                <a:cs typeface="Heiti SC Light" charset="-122"/>
              </a:rPr>
              <a:t>多线程</a:t>
            </a:r>
          </a:p>
        </p:txBody>
      </p:sp>
      <p:sp>
        <p:nvSpPr>
          <p:cNvPr id="9" name="Shape 120"/>
          <p:cNvSpPr/>
          <p:nvPr/>
        </p:nvSpPr>
        <p:spPr>
          <a:xfrm>
            <a:off x="6603536" y="6781216"/>
            <a:ext cx="12336711" cy="21339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lnSpc>
                <a:spcPct val="150000"/>
              </a:lnSpc>
              <a:defRPr sz="3200"/>
            </a:pPr>
            <a:r>
              <a:rPr sz="4400" dirty="0">
                <a:latin typeface="Heiti SC Light" charset="-122"/>
                <a:ea typeface="Heiti SC Light" charset="-122"/>
                <a:cs typeface="Heiti SC Light" charset="-122"/>
              </a:rPr>
              <a:t>主讲人：狸猫副园长</a:t>
            </a:r>
          </a:p>
          <a:p>
            <a:pPr algn="ctr">
              <a:lnSpc>
                <a:spcPct val="150000"/>
              </a:lnSpc>
              <a:defRPr sz="3200"/>
            </a:pPr>
            <a:r>
              <a:rPr sz="4400" dirty="0">
                <a:latin typeface="Heiti SC Light" charset="-122"/>
                <a:ea typeface="Heiti SC Light" charset="-122"/>
                <a:cs typeface="Heiti SC Light" charset="-122"/>
              </a:rPr>
              <a:t>个人博客：</a:t>
            </a:r>
            <a:r>
              <a:rPr sz="4400" u="sng" dirty="0">
                <a:latin typeface="Heiti SC Light" charset="-122"/>
                <a:ea typeface="Heiti SC Light" charset="-122"/>
                <a:cs typeface="Heiti SC Light" charset="-122"/>
                <a:hlinkClick r:id="rId5"/>
              </a:rPr>
              <a:t>http://</a:t>
            </a:r>
            <a:r>
              <a:rPr sz="4400" u="sng" dirty="0" smtClean="0">
                <a:latin typeface="Heiti SC Light" charset="-122"/>
                <a:ea typeface="Heiti SC Light" charset="-122"/>
                <a:cs typeface="Heiti SC Light" charset="-122"/>
                <a:hlinkClick r:id="rId5"/>
              </a:rPr>
              <a:t>limaofuyuanzhang.git</a:t>
            </a:r>
            <a:r>
              <a:rPr lang="en-US" sz="4400" u="sng" dirty="0" smtClean="0">
                <a:latin typeface="Heiti SC Light" charset="-122"/>
                <a:ea typeface="Heiti SC Light" charset="-122"/>
                <a:cs typeface="Heiti SC Light" charset="-122"/>
                <a:hlinkClick r:id="rId5"/>
              </a:rPr>
              <a:t>hub</a:t>
            </a:r>
            <a:r>
              <a:rPr sz="4400" u="sng" dirty="0" smtClean="0">
                <a:latin typeface="Heiti SC Light" charset="-122"/>
                <a:ea typeface="Heiti SC Light" charset="-122"/>
                <a:cs typeface="Heiti SC Light" charset="-122"/>
                <a:hlinkClick r:id="rId5"/>
              </a:rPr>
              <a:t>.io</a:t>
            </a:r>
            <a:endParaRPr sz="4400" u="sng" dirty="0">
              <a:latin typeface="Heiti SC Light" charset="-122"/>
              <a:ea typeface="Heiti SC Light" charset="-122"/>
              <a:cs typeface="Heiti SC Light" charset="-122"/>
              <a:hlinkClick r:id="rId5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412" y="4075430"/>
            <a:ext cx="12486541" cy="79224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072640" y="4216935"/>
            <a:ext cx="57442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2.task1 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执行，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serialSyn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继续运行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836305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9487" y="3819084"/>
            <a:ext cx="11632393" cy="843518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55958" y="3819084"/>
            <a:ext cx="64922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3.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运行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serialSyn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的线程被阻塞，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task2 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加入队列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34026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3" name="矩形 2"/>
          <p:cNvSpPr/>
          <p:nvPr/>
        </p:nvSpPr>
        <p:spPr>
          <a:xfrm>
            <a:off x="2257851" y="4347150"/>
            <a:ext cx="542126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4.task2 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执行，</a:t>
            </a:r>
            <a:r>
              <a:rPr lang="en-US" altLang="zh-CN" dirty="0" err="1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serialSyn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继续运行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320" y="4524865"/>
            <a:ext cx="12415633" cy="764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499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3108960" y="4555510"/>
            <a:ext cx="69494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5.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运行</a:t>
            </a:r>
            <a:r>
              <a:rPr lang="en-US" altLang="zh-CN" dirty="0" err="1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serialSyn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的线程被阻塞，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task3 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加入队列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7705" y="4241724"/>
            <a:ext cx="9952990" cy="758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6153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4" name="矩形 3"/>
          <p:cNvSpPr/>
          <p:nvPr/>
        </p:nvSpPr>
        <p:spPr>
          <a:xfrm>
            <a:off x="2439528" y="4347150"/>
            <a:ext cx="40780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6.task3 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执行，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serialSyn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结束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2213" y="3987929"/>
            <a:ext cx="11254740" cy="72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008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3" name="矩形 2"/>
          <p:cNvSpPr/>
          <p:nvPr/>
        </p:nvSpPr>
        <p:spPr>
          <a:xfrm>
            <a:off x="1557354" y="3794310"/>
            <a:ext cx="650530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同步任务</a:t>
            </a:r>
            <a:r>
              <a:rPr lang="zh-CN" altLang="en-US" b="1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并行</a:t>
            </a:r>
            <a:r>
              <a:rPr lang="zh-CN" altLang="en-US" b="1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队列组合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420" y="5009918"/>
            <a:ext cx="14958520" cy="671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896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2984169" y="4341246"/>
            <a:ext cx="65790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1.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运行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concurrencySyn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的线程被阻塞，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task1 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加入队列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03280" y="3853040"/>
            <a:ext cx="10770953" cy="83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624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4" name="矩形 3"/>
          <p:cNvSpPr/>
          <p:nvPr/>
        </p:nvSpPr>
        <p:spPr>
          <a:xfrm>
            <a:off x="3434886" y="4524865"/>
            <a:ext cx="687829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2.task1 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执行，</a:t>
            </a:r>
            <a:r>
              <a:rPr lang="en-US" altLang="zh-CN" dirty="0" err="1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concurrencySyn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继续运行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09083" y="4247247"/>
            <a:ext cx="10921295" cy="77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4399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2672886" y="4524865"/>
            <a:ext cx="68677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3.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运行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concurrencySyn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的线程被阻塞，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task2 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加入队列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0139" y="3564128"/>
            <a:ext cx="10971161" cy="879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461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3430566" y="4782204"/>
            <a:ext cx="67759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4.task2 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执行，</a:t>
            </a:r>
            <a:r>
              <a:rPr lang="en-US" altLang="zh-CN" dirty="0" err="1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concurrencySyn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继续运行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640" y="4127903"/>
            <a:ext cx="10831913" cy="793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967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0" name="Shape 124"/>
          <p:cNvSpPr txBox="1">
            <a:spLocks/>
          </p:cNvSpPr>
          <p:nvPr/>
        </p:nvSpPr>
        <p:spPr>
          <a:xfrm>
            <a:off x="6404931" y="1453533"/>
            <a:ext cx="10464800" cy="124878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 anchor="ctr"/>
          <a:lstStyle>
            <a:lvl1pPr marL="0" marR="0" indent="0" algn="ctr" defTabSz="46735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13716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18288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zh-CN" altLang="en-US" sz="9600" dirty="0" smtClean="0">
                <a:latin typeface="Heiti SC Light" charset="-122"/>
                <a:ea typeface="Heiti SC Light" charset="-122"/>
                <a:cs typeface="Heiti SC Light" charset="-122"/>
              </a:rPr>
              <a:t>课程内容</a:t>
            </a:r>
            <a:endParaRPr lang="zh-CN" altLang="en-US" sz="96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83908" y="3724697"/>
            <a:ext cx="18445127" cy="689419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914400" indent="-9144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7200" dirty="0" smtClean="0">
                <a:latin typeface="Heiti SC Light" charset="-122"/>
                <a:ea typeface="Heiti SC Light" charset="-122"/>
                <a:cs typeface="Heiti SC Light" charset="-122"/>
              </a:rPr>
              <a:t>多线程基本概念</a:t>
            </a:r>
          </a:p>
          <a:p>
            <a:pPr marL="914400" indent="-9144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7200" dirty="0" err="1" smtClean="0">
                <a:latin typeface="Heiti SC Light" charset="-122"/>
                <a:ea typeface="Heiti SC Light" charset="-122"/>
                <a:cs typeface="Heiti SC Light" charset="-122"/>
              </a:rPr>
              <a:t>NSThread</a:t>
            </a:r>
            <a:endParaRPr lang="zh-CN" altLang="en-US" sz="7200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914400" indent="-9144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7200" dirty="0" smtClean="0">
                <a:latin typeface="Heiti SC Light" charset="-122"/>
                <a:ea typeface="Heiti SC Light" charset="-122"/>
                <a:cs typeface="Heiti SC Light" charset="-122"/>
              </a:rPr>
              <a:t>GCD</a:t>
            </a:r>
            <a:endParaRPr lang="zh-CN" altLang="en-US" sz="7200" dirty="0" smtClean="0">
              <a:latin typeface="Heiti SC Light" charset="-122"/>
              <a:ea typeface="Heiti SC Light" charset="-122"/>
              <a:cs typeface="Heiti SC Light" charset="-122"/>
            </a:endParaRPr>
          </a:p>
          <a:p>
            <a:pPr marL="914400" indent="-9144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7200" dirty="0" err="1" smtClean="0">
                <a:latin typeface="Heiti SC Light" charset="-122"/>
                <a:ea typeface="Heiti SC Light" charset="-122"/>
                <a:cs typeface="Heiti SC Light" charset="-122"/>
              </a:rPr>
              <a:t>NSOperation</a:t>
            </a:r>
            <a:endParaRPr lang="zh-CN" altLang="en-US" sz="7200" dirty="0" smtClean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2133600" y="4341246"/>
            <a:ext cx="61569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5.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运行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concurrencySyn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的线程被阻塞，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task3 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加入队列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5156" y="3213427"/>
            <a:ext cx="10981797" cy="971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297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0" y="1879903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3760553" y="4018821"/>
            <a:ext cx="55732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6.task3 </a:t>
            </a:r>
            <a:r>
              <a:rPr lang="zh-CN" altLang="fr-FR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执行，</a:t>
            </a:r>
            <a:r>
              <a:rPr lang="fr-FR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concurrencySyn</a:t>
            </a:r>
            <a:r>
              <a:rPr lang="zh-CN" altLang="fr-FR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结束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7440" y="3571596"/>
            <a:ext cx="11603990" cy="855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985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4" name="矩形 3"/>
          <p:cNvSpPr/>
          <p:nvPr/>
        </p:nvSpPr>
        <p:spPr>
          <a:xfrm>
            <a:off x="6096000" y="5703838"/>
            <a:ext cx="1219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同步任务不管是放在并行队列还是串行队列，其特性都不会改变，总是会</a:t>
            </a:r>
            <a:r>
              <a:rPr lang="zh-CN" altLang="en-US" dirty="0">
                <a:solidFill>
                  <a:srgbClr val="FF0000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阻塞当前线程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直到任务完成了才接着运行。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45792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rPr dirty="0"/>
              <a:t>刚刚在线-让学习iOS开发更简单！</a:t>
            </a:r>
            <a:r>
              <a:rPr dirty="0"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3" name="矩形 2"/>
          <p:cNvSpPr/>
          <p:nvPr/>
        </p:nvSpPr>
        <p:spPr>
          <a:xfrm>
            <a:off x="1557354" y="3794310"/>
            <a:ext cx="65309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异</a:t>
            </a:r>
            <a:r>
              <a:rPr lang="zh-CN" altLang="en-US" b="1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步任务</a:t>
            </a:r>
            <a:r>
              <a:rPr lang="zh-CN" altLang="en-US" b="1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串行</a:t>
            </a:r>
            <a:r>
              <a:rPr lang="zh-CN" altLang="en-US" b="1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队列组合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031" y="4885737"/>
            <a:ext cx="16462947" cy="715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066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2672886" y="4336552"/>
            <a:ext cx="53521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1.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运行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serialAsyn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的线程不被阻塞，</a:t>
            </a:r>
          </a:p>
          <a:p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此时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task1 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加入队列，程序继续运行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702" y="4119321"/>
            <a:ext cx="11316021" cy="809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768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1718653" y="3863012"/>
            <a:ext cx="56054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2.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运行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serialAsyn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的线程不被阻塞，</a:t>
            </a:r>
          </a:p>
          <a:p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此时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task2 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加入队列，程序继续运行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084" y="3863012"/>
            <a:ext cx="10622018" cy="802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701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1625713" y="3740035"/>
            <a:ext cx="511036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3.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运行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serialAsyn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的线程不被阻塞，</a:t>
            </a:r>
          </a:p>
          <a:p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此时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task3 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加入队列，程序继续运行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083" y="3521570"/>
            <a:ext cx="11027410" cy="929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1121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1625713" y="3986243"/>
            <a:ext cx="6858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4.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串行队列特性，根据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FIFO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规则，执行完一个任务再执行下一个任务，</a:t>
            </a: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task1,task2,task3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依次出列执行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1393" y="3986243"/>
            <a:ext cx="8734691" cy="670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412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3" name="矩形 2"/>
          <p:cNvSpPr/>
          <p:nvPr/>
        </p:nvSpPr>
        <p:spPr>
          <a:xfrm>
            <a:off x="1557354" y="3794310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异步</a:t>
            </a:r>
            <a:r>
              <a:rPr lang="zh-CN" altLang="en-US" b="1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任务</a:t>
            </a:r>
            <a:r>
              <a:rPr lang="zh-CN" altLang="en-US" b="1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并发</a:t>
            </a:r>
            <a:r>
              <a:rPr lang="zh-CN" altLang="en-US" b="1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队列组合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599" y="4632182"/>
            <a:ext cx="15529611" cy="728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592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1528616" y="3596410"/>
            <a:ext cx="664622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1.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运行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concurrencyAsyn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的线程不被阻塞，</a:t>
            </a:r>
          </a:p>
          <a:p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此时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task1 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加入队列，程序继续运行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6320" y="3409699"/>
            <a:ext cx="11647170" cy="89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6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86794" y="5087198"/>
            <a:ext cx="21945601" cy="3014134"/>
          </a:xfrm>
        </p:spPr>
        <p:txBody>
          <a:bodyPr/>
          <a:lstStyle/>
          <a:p>
            <a:r>
              <a:rPr lang="en-US" altLang="zh-CN" sz="9600" dirty="0" smtClean="0">
                <a:latin typeface="Heiti SC Light" charset="-122"/>
                <a:ea typeface="Heiti SC Light" charset="-122"/>
                <a:cs typeface="Heiti SC Light" charset="-122"/>
              </a:rPr>
              <a:t>GCD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1069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1557354" y="3863012"/>
            <a:ext cx="644186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2.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运行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concurrencyAsyn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的线程不被阻塞，</a:t>
            </a:r>
          </a:p>
          <a:p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此时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task2 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加入队列，程序继续运行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140" y="3670129"/>
            <a:ext cx="10106660" cy="764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821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1863896" y="3734434"/>
            <a:ext cx="653207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3.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运行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concurrencyAsyn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的线程不被阻塞，</a:t>
            </a:r>
          </a:p>
          <a:p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此时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task3 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加入队列，程序继续运行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0690" y="3653436"/>
            <a:ext cx="9946753" cy="850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3409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1393083" y="3670129"/>
            <a:ext cx="814715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4.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并行队列特性，根据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FIFO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规则，但无需等待上一个任务完成，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task1,task2,task3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依次出列执行，但执行完成顺序不定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。</a:t>
            </a:r>
            <a:endParaRPr lang="zh-CN" altLang="en-US" dirty="0">
              <a:solidFill>
                <a:prstClr val="black"/>
              </a:solidFill>
              <a:latin typeface="PTSans-Regular" charset="-5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4473" y="3670129"/>
            <a:ext cx="8666480" cy="860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6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1846566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7567776" y="5333692"/>
            <a:ext cx="93279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1.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异步任务不阻塞线程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2.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串行队列，只有一个任务在执行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3.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并发队列，可多个任务同时执行</a:t>
            </a:r>
            <a:endParaRPr lang="zh-CN" altLang="en-US" dirty="0">
              <a:solidFill>
                <a:prstClr val="black"/>
              </a:solidFill>
              <a:latin typeface="PTSans-Regular" charset="-52"/>
              <a:ea typeface="黑体-简 细体" charset="-122"/>
              <a:cs typeface="黑体-简 细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02427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595026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常用队列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4135443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常用队列</a:t>
            </a:r>
            <a:endParaRPr sz="8800" dirty="0"/>
          </a:p>
        </p:txBody>
      </p:sp>
      <p:sp>
        <p:nvSpPr>
          <p:cNvPr id="3" name="矩形 2"/>
          <p:cNvSpPr/>
          <p:nvPr/>
        </p:nvSpPr>
        <p:spPr>
          <a:xfrm>
            <a:off x="4511040" y="5627260"/>
            <a:ext cx="142789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主队列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，一个</a:t>
            </a:r>
            <a:r>
              <a:rPr lang="zh-CN" altLang="en-US" dirty="0">
                <a:solidFill>
                  <a:srgbClr val="FF0000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串行队列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，与其它队列不同的是该队列的任务都会放在主线程中</a:t>
            </a:r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完成。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49" y="8421528"/>
            <a:ext cx="23595330" cy="100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377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常用队列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2318328" y="4311560"/>
            <a:ext cx="572464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系统提供的并发队列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28" y="5865933"/>
            <a:ext cx="21272758" cy="235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452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常用队列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1983048" y="4561060"/>
            <a:ext cx="14908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黑体-简 细体" charset="-122"/>
                <a:ea typeface="黑体-简 细体" charset="-122"/>
                <a:cs typeface="黑体-简 细体" charset="-122"/>
              </a:rPr>
              <a:t>identifier</a:t>
            </a:r>
            <a:r>
              <a:rPr lang="zh-CN" altLang="en-US" dirty="0" smtClean="0">
                <a:latin typeface="黑体-简 细体" charset="-122"/>
                <a:ea typeface="黑体-简 细体" charset="-122"/>
                <a:cs typeface="黑体-简 细体" charset="-122"/>
              </a:rPr>
              <a:t>有以下选项，</a:t>
            </a:r>
            <a:r>
              <a:rPr lang="en-US" altLang="zh-CN" dirty="0" smtClean="0">
                <a:latin typeface="黑体-简 细体" charset="-122"/>
                <a:ea typeface="黑体-简 细体" charset="-122"/>
                <a:cs typeface="黑体-简 细体" charset="-122"/>
              </a:rPr>
              <a:t>flags</a:t>
            </a:r>
            <a:r>
              <a:rPr lang="zh-CN" altLang="en-US" dirty="0" smtClean="0">
                <a:latin typeface="黑体-简 细体" charset="-122"/>
                <a:ea typeface="黑体-简 细体" charset="-122"/>
                <a:cs typeface="黑体-简 细体" charset="-122"/>
              </a:rPr>
              <a:t>是备用参数，传递</a:t>
            </a:r>
            <a:r>
              <a:rPr lang="en-US" altLang="zh-CN" dirty="0" smtClean="0">
                <a:latin typeface="黑体-简 细体" charset="-122"/>
                <a:ea typeface="黑体-简 细体" charset="-122"/>
                <a:cs typeface="黑体-简 细体" charset="-122"/>
              </a:rPr>
              <a:t>0</a:t>
            </a:r>
            <a:r>
              <a:rPr lang="zh-CN" altLang="en-US" dirty="0" smtClean="0">
                <a:latin typeface="黑体-简 细体" charset="-122"/>
                <a:ea typeface="黑体-简 细体" charset="-122"/>
                <a:cs typeface="黑体-简 细体" charset="-122"/>
              </a:rPr>
              <a:t>即可。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86" y="6044418"/>
            <a:ext cx="19779270" cy="348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661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595026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其它任务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20440834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5786021" y="19573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其它任务</a:t>
            </a:r>
            <a:endParaRPr sz="8800" dirty="0"/>
          </a:p>
        </p:txBody>
      </p:sp>
      <p:sp>
        <p:nvSpPr>
          <p:cNvPr id="4" name="矩形 3"/>
          <p:cNvSpPr/>
          <p:nvPr/>
        </p:nvSpPr>
        <p:spPr>
          <a:xfrm>
            <a:off x="921551" y="4253522"/>
            <a:ext cx="40911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dispatch_apply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92" y="6334585"/>
            <a:ext cx="22834984" cy="376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645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en-US" altLang="zh-CN" sz="8800" dirty="0" smtClean="0">
                <a:latin typeface="Heiti SC Light" charset="-122"/>
                <a:ea typeface="Heiti SC Light" charset="-122"/>
                <a:cs typeface="Heiti SC Light" charset="-122"/>
              </a:rPr>
              <a:t>GCD</a:t>
            </a:r>
            <a:endParaRPr sz="8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867372" y="4425752"/>
            <a:ext cx="11960093" cy="5232200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5400" dirty="0">
                <a:latin typeface="黑体-简 细体" charset="-122"/>
                <a:ea typeface="黑体-简 细体" charset="-122"/>
                <a:cs typeface="黑体-简 细体" charset="-122"/>
              </a:rPr>
              <a:t>1.</a:t>
            </a:r>
            <a:r>
              <a:rPr lang="zh-CN" altLang="en-US" sz="5400" dirty="0">
                <a:latin typeface="黑体-简 细体" charset="-122"/>
                <a:ea typeface="黑体-简 细体" charset="-122"/>
                <a:cs typeface="黑体-简 细体" charset="-122"/>
              </a:rPr>
              <a:t>任务与</a:t>
            </a:r>
            <a:r>
              <a:rPr lang="zh-CN" altLang="en-US" sz="5400" dirty="0" smtClean="0">
                <a:latin typeface="黑体-简 细体" charset="-122"/>
                <a:ea typeface="黑体-简 细体" charset="-122"/>
                <a:cs typeface="黑体-简 细体" charset="-122"/>
              </a:rPr>
              <a:t>队列</a:t>
            </a:r>
          </a:p>
          <a:p>
            <a:pPr>
              <a:lnSpc>
                <a:spcPct val="150000"/>
              </a:lnSpc>
            </a:pPr>
            <a:r>
              <a:rPr lang="en-US" altLang="zh-CN" sz="5400" dirty="0" smtClean="0">
                <a:latin typeface="黑体-简 细体" charset="-122"/>
                <a:ea typeface="黑体-简 细体" charset="-122"/>
                <a:cs typeface="黑体-简 细体" charset="-122"/>
              </a:rPr>
              <a:t>2.</a:t>
            </a:r>
            <a:r>
              <a:rPr lang="zh-CN" altLang="en-US" sz="5400" dirty="0" smtClean="0">
                <a:latin typeface="黑体-简 细体" charset="-122"/>
                <a:ea typeface="黑体-简 细体" charset="-122"/>
                <a:cs typeface="黑体-简 细体" charset="-122"/>
              </a:rPr>
              <a:t>常用队列</a:t>
            </a:r>
          </a:p>
          <a:p>
            <a:pPr>
              <a:lnSpc>
                <a:spcPct val="150000"/>
              </a:lnSpc>
            </a:pPr>
            <a:r>
              <a:rPr lang="en-US" altLang="zh-CN" sz="5400" dirty="0" smtClean="0">
                <a:latin typeface="黑体-简 细体" charset="-122"/>
                <a:ea typeface="黑体-简 细体" charset="-122"/>
                <a:cs typeface="黑体-简 细体" charset="-122"/>
              </a:rPr>
              <a:t>3.</a:t>
            </a:r>
            <a:r>
              <a:rPr lang="zh-CN" altLang="en-US" sz="5400" dirty="0" smtClean="0">
                <a:latin typeface="黑体-简 细体" charset="-122"/>
                <a:ea typeface="黑体-简 细体" charset="-122"/>
                <a:cs typeface="黑体-简 细体" charset="-122"/>
              </a:rPr>
              <a:t>其它任务类型</a:t>
            </a:r>
            <a:endParaRPr lang="zh-CN" altLang="en-US" sz="5400" dirty="0">
              <a:latin typeface="黑体-简 细体" charset="-122"/>
              <a:ea typeface="黑体-简 细体" charset="-122"/>
              <a:cs typeface="黑体-简 细体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5400" dirty="0" smtClean="0">
                <a:latin typeface="黑体-简 细体" charset="-122"/>
                <a:ea typeface="黑体-简 细体" charset="-122"/>
                <a:cs typeface="黑体-简 细体" charset="-122"/>
              </a:rPr>
              <a:t>4.</a:t>
            </a:r>
            <a:r>
              <a:rPr lang="zh-CN" altLang="en-US" sz="5400" dirty="0" smtClean="0">
                <a:latin typeface="黑体-简 细体" charset="-122"/>
                <a:ea typeface="黑体-简 细体" charset="-122"/>
                <a:cs typeface="黑体-简 细体" charset="-122"/>
              </a:rPr>
              <a:t>死锁</a:t>
            </a:r>
            <a:endParaRPr lang="zh-CN" altLang="en-US" sz="5400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34074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5786021" y="19573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其它任务</a:t>
            </a:r>
            <a:endParaRPr sz="8800" dirty="0"/>
          </a:p>
        </p:txBody>
      </p:sp>
      <p:sp>
        <p:nvSpPr>
          <p:cNvPr id="4" name="矩形 3"/>
          <p:cNvSpPr/>
          <p:nvPr/>
        </p:nvSpPr>
        <p:spPr>
          <a:xfrm>
            <a:off x="1528616" y="4264582"/>
            <a:ext cx="46746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latin typeface="黑体-简 细体" charset="-122"/>
                <a:ea typeface="黑体-简 细体" charset="-122"/>
                <a:cs typeface="黑体-简 细体" charset="-122"/>
              </a:rPr>
              <a:t>dispatch_once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567" y="6066602"/>
            <a:ext cx="19100227" cy="529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174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5786021" y="19573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其它任务</a:t>
            </a:r>
            <a:endParaRPr sz="8800" dirty="0"/>
          </a:p>
        </p:txBody>
      </p:sp>
      <p:sp>
        <p:nvSpPr>
          <p:cNvPr id="4" name="矩形 3"/>
          <p:cNvSpPr/>
          <p:nvPr/>
        </p:nvSpPr>
        <p:spPr>
          <a:xfrm>
            <a:off x="1528616" y="3435515"/>
            <a:ext cx="70888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黑体-简 细体" charset="-122"/>
                <a:ea typeface="黑体-简 细体" charset="-122"/>
                <a:cs typeface="黑体-简 细体" charset="-122"/>
              </a:rPr>
              <a:t>dispatch_barrier_async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031" y="4405366"/>
            <a:ext cx="17417303" cy="812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096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5786021" y="19573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其它任务</a:t>
            </a:r>
            <a:endParaRPr sz="8800" dirty="0"/>
          </a:p>
        </p:txBody>
      </p:sp>
      <p:sp>
        <p:nvSpPr>
          <p:cNvPr id="4" name="矩形 3"/>
          <p:cNvSpPr/>
          <p:nvPr/>
        </p:nvSpPr>
        <p:spPr>
          <a:xfrm>
            <a:off x="1246247" y="3741319"/>
            <a:ext cx="68371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黑体-简 细体" charset="-122"/>
                <a:ea typeface="黑体-简 细体" charset="-122"/>
                <a:cs typeface="黑体-简 细体" charset="-122"/>
              </a:rPr>
              <a:t>dispatch_group_notify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565" y="4712453"/>
            <a:ext cx="21672634" cy="756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792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595026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死锁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20551397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5669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smtClean="0"/>
              <a:t>死锁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2231374" y="4805670"/>
            <a:ext cx="18531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如果将下面这个方法放在主队列中执行会发生什么情况？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680" y="6476737"/>
            <a:ext cx="14662301" cy="493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31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5669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smtClean="0"/>
              <a:t>死锁</a:t>
            </a:r>
            <a:endParaRPr sz="8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624" y="5933433"/>
            <a:ext cx="14061557" cy="514839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49544" y="4375225"/>
            <a:ext cx="131351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方便分析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40599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5669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smtClean="0"/>
              <a:t>死锁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953616" y="4866897"/>
            <a:ext cx="66141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1.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在主线程中执行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deadlock1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，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deadlock1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进入主队列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,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并开始执行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083" y="4226169"/>
            <a:ext cx="14966785" cy="669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122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5669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smtClean="0"/>
              <a:t>死锁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2825321" y="4262149"/>
            <a:ext cx="344838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2.</a:t>
            </a:r>
            <a:r>
              <a:rPr lang="ja-JP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打印数字</a:t>
            </a:r>
            <a:r>
              <a:rPr lang="en-US" altLang="ja-JP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1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701" y="4363163"/>
            <a:ext cx="15008839" cy="651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49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5669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smtClean="0"/>
              <a:t>死锁</a:t>
            </a:r>
            <a:endParaRPr sz="8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339" y="5242966"/>
            <a:ext cx="15700027" cy="523639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57355" y="5425440"/>
            <a:ext cx="5331126" cy="1723547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-简 细体" charset="-122"/>
                <a:ea typeface="黑体-简 细体" charset="-122"/>
                <a:cs typeface="黑体-简 细体" charset="-122"/>
                <a:sym typeface="Calibri"/>
              </a:rPr>
              <a:t>Deadlock1</a:t>
            </a:r>
            <a:r>
              <a:rPr kumimoji="0" lang="zh-CN" altLang="en-US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-简 细体" charset="-122"/>
                <a:ea typeface="黑体-简 细体" charset="-122"/>
                <a:cs typeface="黑体-简 细体" charset="-122"/>
                <a:sym typeface="Calibri"/>
              </a:rPr>
              <a:t>与</a:t>
            </a:r>
            <a:r>
              <a:rPr kumimoji="0" lang="en-US" altLang="zh-CN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-简 细体" charset="-122"/>
                <a:ea typeface="黑体-简 细体" charset="-122"/>
                <a:cs typeface="黑体-简 细体" charset="-122"/>
                <a:sym typeface="Calibri"/>
              </a:rPr>
              <a:t>task</a:t>
            </a:r>
            <a:r>
              <a:rPr kumimoji="0" lang="zh-CN" altLang="en-US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-简 细体" charset="-122"/>
                <a:ea typeface="黑体-简 细体" charset="-122"/>
                <a:cs typeface="黑体-简 细体" charset="-122"/>
                <a:sym typeface="Calibri"/>
              </a:rPr>
              <a:t>互相等待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黑体-简 细体" charset="-122"/>
              <a:ea typeface="黑体-简 细体" charset="-122"/>
              <a:cs typeface="黑体-简 细体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1608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5669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smtClean="0"/>
              <a:t>死锁</a:t>
            </a:r>
            <a:endParaRPr sz="8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9273" y="5364219"/>
            <a:ext cx="19620068" cy="63025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34163" y="3965600"/>
            <a:ext cx="3939538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-简 细体" charset="-122"/>
                <a:ea typeface="黑体-简 细体" charset="-122"/>
                <a:cs typeface="黑体-简 细体" charset="-122"/>
                <a:sym typeface="Calibri"/>
              </a:rPr>
              <a:t>更复杂的情况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黑体-简 细体" charset="-122"/>
              <a:ea typeface="黑体-简 细体" charset="-122"/>
              <a:cs typeface="黑体-简 细体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85929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4" name="文本框 3"/>
          <p:cNvSpPr txBox="1"/>
          <p:nvPr/>
        </p:nvSpPr>
        <p:spPr>
          <a:xfrm>
            <a:off x="3373926" y="5038200"/>
            <a:ext cx="15800157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r>
              <a:rPr kumimoji="0" lang="zh-CN" altLang="en-US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-简 细体" charset="-122"/>
                <a:ea typeface="黑体-简 细体" charset="-122"/>
                <a:cs typeface="黑体-简 细体" charset="-122"/>
                <a:sym typeface="Calibri"/>
              </a:rPr>
              <a:t>任务</a:t>
            </a:r>
            <a:r>
              <a:rPr kumimoji="0" lang="en-US" altLang="zh-CN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-简 细体" charset="-122"/>
                <a:ea typeface="黑体-简 细体" charset="-122"/>
                <a:cs typeface="黑体-简 细体" charset="-122"/>
                <a:sym typeface="Calibri"/>
              </a:rPr>
              <a:t>:</a:t>
            </a:r>
            <a:r>
              <a:rPr lang="zh-CN" altLang="en-US" dirty="0">
                <a:latin typeface="黑体-简 细体" charset="-122"/>
                <a:ea typeface="黑体-简 细体" charset="-122"/>
                <a:cs typeface="黑体-简 细体" charset="-122"/>
              </a:rPr>
              <a:t>需要</a:t>
            </a:r>
            <a:r>
              <a:rPr lang="zh-CN" altLang="en-US" dirty="0" smtClean="0">
                <a:latin typeface="黑体-简 细体" charset="-122"/>
                <a:ea typeface="黑体-简 细体" charset="-122"/>
                <a:cs typeface="黑体-简 细体" charset="-122"/>
              </a:rPr>
              <a:t>执行</a:t>
            </a:r>
            <a:r>
              <a:rPr lang="zh-CN" altLang="en-US" dirty="0" smtClean="0">
                <a:latin typeface="黑体-简 细体" charset="-122"/>
                <a:ea typeface="黑体-简 细体" charset="-122"/>
                <a:cs typeface="黑体-简 细体" charset="-122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黑体-简 细体" charset="-122"/>
                <a:ea typeface="黑体-简 细体" charset="-122"/>
                <a:cs typeface="黑体-简 细体" charset="-122"/>
              </a:rPr>
              <a:t>一</a:t>
            </a:r>
            <a:r>
              <a:rPr lang="zh-CN" altLang="en-US" dirty="0">
                <a:solidFill>
                  <a:srgbClr val="FF0000"/>
                </a:solidFill>
                <a:latin typeface="黑体-简 细体" charset="-122"/>
                <a:ea typeface="黑体-简 细体" charset="-122"/>
                <a:cs typeface="黑体-简 细体" charset="-122"/>
              </a:rPr>
              <a:t>段</a:t>
            </a:r>
            <a:r>
              <a:rPr lang="zh-CN" altLang="en-US" dirty="0" smtClean="0">
                <a:solidFill>
                  <a:srgbClr val="FF0000"/>
                </a:solidFill>
                <a:latin typeface="黑体-简 细体" charset="-122"/>
                <a:ea typeface="黑体-简 细体" charset="-122"/>
                <a:cs typeface="黑体-简 细体" charset="-122"/>
              </a:rPr>
              <a:t>代码</a:t>
            </a:r>
            <a:r>
              <a:rPr lang="zh-CN" altLang="en-US" dirty="0" smtClean="0">
                <a:latin typeface="黑体-简 细体" charset="-122"/>
                <a:ea typeface="黑体-简 细体" charset="-122"/>
                <a:cs typeface="黑体-简 细体" charset="-122"/>
              </a:rPr>
              <a:t>，</a:t>
            </a:r>
            <a:r>
              <a:rPr lang="zh-CN" altLang="en-US" dirty="0" smtClean="0">
                <a:latin typeface="黑体-简 细体" charset="-122"/>
                <a:ea typeface="黑体-简 细体" charset="-122"/>
                <a:cs typeface="黑体-简 细体" charset="-122"/>
              </a:rPr>
              <a:t>常用的有同步任务、异步任务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黑体-简 细体" charset="-122"/>
              <a:ea typeface="黑体-简 细体" charset="-122"/>
              <a:cs typeface="黑体-简 细体" charset="-122"/>
              <a:sym typeface="Calibri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107" y="7511736"/>
            <a:ext cx="15294846" cy="220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5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5669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smtClean="0"/>
              <a:t>死锁</a:t>
            </a:r>
            <a:endParaRPr sz="8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553" y="4671922"/>
            <a:ext cx="17723786" cy="70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42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5669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smtClean="0"/>
              <a:t>死锁</a:t>
            </a:r>
            <a:endParaRPr sz="8800" dirty="0"/>
          </a:p>
        </p:txBody>
      </p:sp>
      <p:sp>
        <p:nvSpPr>
          <p:cNvPr id="3" name="矩形 2"/>
          <p:cNvSpPr/>
          <p:nvPr/>
        </p:nvSpPr>
        <p:spPr>
          <a:xfrm>
            <a:off x="1862154" y="4544159"/>
            <a:ext cx="50872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1.</a:t>
            </a:r>
            <a:r>
              <a:rPr lang="zh-CN" altLang="fr-FR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生成新串行队列</a:t>
            </a:r>
            <a:r>
              <a:rPr lang="fr-FR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serialQueue</a:t>
            </a:r>
            <a:r>
              <a:rPr lang="zh-CN" altLang="fr-FR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，打印</a:t>
            </a:r>
            <a:r>
              <a:rPr lang="fr-FR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1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083" y="4544159"/>
            <a:ext cx="13782713" cy="699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971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23093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smtClean="0"/>
              <a:t>死锁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1609318" y="4426932"/>
            <a:ext cx="652884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2.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声明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task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任务，执行异步任务，将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task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任务放入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serialQueue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中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160" y="4473178"/>
            <a:ext cx="15416071" cy="65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482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8747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smtClean="0"/>
              <a:t>死锁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2346369" y="4677647"/>
            <a:ext cx="39273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3.deadlock1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继续执行打印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5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493" y="4226030"/>
            <a:ext cx="15672328" cy="78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538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5344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smtClean="0"/>
              <a:t>死锁</a:t>
            </a:r>
            <a:endParaRPr sz="8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266" y="4192842"/>
            <a:ext cx="15121849" cy="56521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57354" y="4285608"/>
            <a:ext cx="69160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4.task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是异步任务，不阻塞线程，会分配到另一个线程中执行，先打印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2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262690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1781617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smtClean="0"/>
              <a:t>死锁</a:t>
            </a:r>
            <a:endParaRPr sz="8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031" y="4791090"/>
            <a:ext cx="15830442" cy="652214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28832" y="3676839"/>
            <a:ext cx="6709327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Calibri"/>
              </a:rPr>
              <a:t>t</a:t>
            </a:r>
            <a:r>
              <a:rPr kumimoji="0" lang="en-US" altLang="zh-CN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Calibri"/>
              </a:rPr>
              <a:t>ask</a:t>
            </a:r>
            <a:r>
              <a:rPr kumimoji="0" lang="zh-CN" altLang="en-US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Calibri"/>
              </a:rPr>
              <a:t>与</a:t>
            </a:r>
            <a:r>
              <a:rPr kumimoji="0" lang="en-US" altLang="zh-CN" sz="4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Calibri"/>
              </a:rPr>
              <a:t>intask</a:t>
            </a:r>
            <a:r>
              <a:rPr kumimoji="0" lang="zh-CN" altLang="en-US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iti SC Light" charset="-122"/>
                <a:ea typeface="Heiti SC Light" charset="-122"/>
                <a:cs typeface="Heiti SC Light" charset="-122"/>
                <a:sym typeface="Calibri"/>
              </a:rPr>
              <a:t>相互等待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iti SC Light" charset="-122"/>
              <a:ea typeface="Heiti SC Light" charset="-122"/>
              <a:cs typeface="Heiti SC Light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49400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548021" y="621069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en-US" altLang="zh-CN" sz="8800" b="1" dirty="0" err="1"/>
              <a:t>NSOperation</a:t>
            </a:r>
            <a:endParaRPr sz="8800" dirty="0"/>
          </a:p>
        </p:txBody>
      </p:sp>
    </p:spTree>
    <p:extLst>
      <p:ext uri="{BB962C8B-B14F-4D97-AF65-F5344CB8AC3E}">
        <p14:creationId xmlns:p14="http://schemas.microsoft.com/office/powerpoint/2010/main" val="16351220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5669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en-US" altLang="zh-CN" sz="8800" b="1" dirty="0" err="1"/>
              <a:t>NSOperation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6096000" y="5334506"/>
            <a:ext cx="1219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将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NSOperation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对象放入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NSOperationQueue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中，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NSOperationQueue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会自动开辟新线程执行里面的操作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(operation)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。简单理解就是</a:t>
            </a:r>
            <a:r>
              <a:rPr lang="zh-CN" altLang="en-US" dirty="0">
                <a:solidFill>
                  <a:srgbClr val="FF0000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将操作放入队列中，由队列来控制执行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。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7529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426101" y="2002722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en-US" altLang="zh-CN" sz="8800" b="1" dirty="0" err="1"/>
              <a:t>NSOperation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1971846" y="3548318"/>
            <a:ext cx="63129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NSInvocationOperation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4301" y="4639745"/>
            <a:ext cx="13289516" cy="77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2263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5669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en-US" altLang="zh-CN" sz="8800" b="1" dirty="0" err="1"/>
              <a:t>NSOperation</a:t>
            </a:r>
            <a:endParaRPr sz="8800" dirty="0"/>
          </a:p>
        </p:txBody>
      </p:sp>
      <p:sp>
        <p:nvSpPr>
          <p:cNvPr id="3" name="文本框 2"/>
          <p:cNvSpPr txBox="1"/>
          <p:nvPr/>
        </p:nvSpPr>
        <p:spPr>
          <a:xfrm>
            <a:off x="1967886" y="4619904"/>
            <a:ext cx="1507783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-简 细体" charset="-122"/>
                <a:ea typeface="黑体-简 细体" charset="-122"/>
                <a:cs typeface="黑体-简 细体" charset="-122"/>
                <a:sym typeface="Calibri"/>
              </a:rPr>
              <a:t>start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黑体-简 细体" charset="-122"/>
              <a:ea typeface="黑体-简 细体" charset="-122"/>
              <a:cs typeface="黑体-简 细体" charset="-122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354" y="6227443"/>
            <a:ext cx="20725747" cy="525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91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4" name="文本框 3"/>
          <p:cNvSpPr txBox="1"/>
          <p:nvPr/>
        </p:nvSpPr>
        <p:spPr>
          <a:xfrm>
            <a:off x="2672886" y="4389120"/>
            <a:ext cx="16915847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r>
              <a:rPr kumimoji="0" lang="zh-CN" altLang="en-US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-简 细体" charset="-122"/>
                <a:ea typeface="黑体-简 细体" charset="-122"/>
                <a:cs typeface="黑体-简 细体" charset="-122"/>
                <a:sym typeface="Calibri"/>
              </a:rPr>
              <a:t>队列</a:t>
            </a:r>
            <a:r>
              <a:rPr kumimoji="0" lang="en-US" altLang="zh-CN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-简 细体" charset="-122"/>
                <a:ea typeface="黑体-简 细体" charset="-122"/>
                <a:cs typeface="黑体-简 细体" charset="-122"/>
                <a:sym typeface="Calibri"/>
              </a:rPr>
              <a:t>:</a:t>
            </a:r>
            <a:r>
              <a:rPr lang="zh-CN" altLang="en-US" dirty="0" smtClean="0">
                <a:latin typeface="黑体-简 细体" charset="-122"/>
                <a:ea typeface="黑体-简 细体" charset="-122"/>
                <a:cs typeface="黑体-简 细体" charset="-122"/>
              </a:rPr>
              <a:t>用以存放任务的数据结构，具有</a:t>
            </a:r>
            <a:r>
              <a:rPr lang="zh-CN" altLang="en-US" dirty="0" smtClean="0">
                <a:solidFill>
                  <a:srgbClr val="FF0000"/>
                </a:solidFill>
                <a:latin typeface="黑体-简 细体" charset="-122"/>
                <a:ea typeface="黑体-简 细体" charset="-122"/>
                <a:cs typeface="黑体-简 细体" charset="-122"/>
              </a:rPr>
              <a:t>先进先出</a:t>
            </a:r>
            <a:r>
              <a:rPr lang="en-US" altLang="zh-CN" dirty="0" smtClean="0">
                <a:solidFill>
                  <a:srgbClr val="FF0000"/>
                </a:solidFill>
                <a:latin typeface="黑体-简 细体" charset="-122"/>
                <a:ea typeface="黑体-简 细体" charset="-122"/>
                <a:cs typeface="黑体-简 细体" charset="-122"/>
              </a:rPr>
              <a:t>(FIFO)</a:t>
            </a:r>
            <a:r>
              <a:rPr lang="zh-CN" altLang="en-US" dirty="0" smtClean="0">
                <a:latin typeface="黑体-简 细体" charset="-122"/>
                <a:ea typeface="黑体-简 细体" charset="-122"/>
                <a:cs typeface="黑体-简 细体" charset="-122"/>
              </a:rPr>
              <a:t>的特点。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黑体-简 细体" charset="-122"/>
              <a:ea typeface="黑体-简 细体" charset="-122"/>
              <a:cs typeface="黑体-简 细体" charset="-122"/>
              <a:sym typeface="Calibri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16" y="6639202"/>
            <a:ext cx="22468698" cy="195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259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5669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en-US" altLang="zh-CN" sz="8800" b="1" dirty="0" err="1"/>
              <a:t>NSOperation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2138527" y="4132993"/>
            <a:ext cx="49888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NSBlockOperation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910" y="5355701"/>
            <a:ext cx="13968730" cy="665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326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102105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en-US" altLang="zh-CN" sz="8800" b="1" dirty="0" err="1"/>
              <a:t>NSOperation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2910469" y="4038980"/>
            <a:ext cx="52581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NSOperationQueue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68640" y="5977535"/>
            <a:ext cx="8701091" cy="4471006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-简 细体" charset="-122"/>
                <a:ea typeface="黑体-简 细体" charset="-122"/>
                <a:cs typeface="黑体-简 细体" charset="-122"/>
              </a:rPr>
              <a:t>1.</a:t>
            </a:r>
            <a:r>
              <a:rPr lang="zh-CN" altLang="en-US" dirty="0">
                <a:latin typeface="黑体-简 细体" charset="-122"/>
                <a:ea typeface="黑体-简 细体" charset="-122"/>
                <a:cs typeface="黑体-简 细体" charset="-122"/>
              </a:rPr>
              <a:t>获取主队列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-简 细体" charset="-122"/>
                <a:ea typeface="黑体-简 细体" charset="-122"/>
                <a:cs typeface="黑体-简 细体" charset="-122"/>
              </a:rPr>
              <a:t>2.</a:t>
            </a:r>
            <a:r>
              <a:rPr lang="zh-CN" altLang="en-US" dirty="0">
                <a:latin typeface="黑体-简 细体" charset="-122"/>
                <a:ea typeface="黑体-简 细体" charset="-122"/>
                <a:cs typeface="黑体-简 细体" charset="-122"/>
              </a:rPr>
              <a:t>设置最大</a:t>
            </a:r>
            <a:r>
              <a:rPr lang="zh-CN" altLang="en-US" dirty="0" smtClean="0">
                <a:latin typeface="黑体-简 细体" charset="-122"/>
                <a:ea typeface="黑体-简 细体" charset="-122"/>
                <a:cs typeface="黑体-简 细体" charset="-122"/>
              </a:rPr>
              <a:t>线程</a:t>
            </a:r>
            <a:r>
              <a:rPr lang="zh-CN" altLang="en-US" dirty="0" smtClean="0">
                <a:latin typeface="黑体-简 细体" charset="-122"/>
                <a:ea typeface="黑体-简 细体" charset="-122"/>
                <a:cs typeface="黑体-简 细体" charset="-122"/>
              </a:rPr>
              <a:t>数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-简 细体" charset="-122"/>
                <a:ea typeface="黑体-简 细体" charset="-122"/>
                <a:cs typeface="黑体-简 细体" charset="-122"/>
              </a:rPr>
              <a:t>3.</a:t>
            </a:r>
            <a:r>
              <a:rPr lang="zh-CN" altLang="en-US" dirty="0">
                <a:latin typeface="黑体-简 细体" charset="-122"/>
                <a:ea typeface="黑体-简 细体" charset="-122"/>
                <a:cs typeface="黑体-简 细体" charset="-122"/>
              </a:rPr>
              <a:t>添加依赖关系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黑体-简 细体" charset="-122"/>
              <a:ea typeface="黑体-简 细体" charset="-122"/>
              <a:cs typeface="黑体-简 细体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67461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5669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en-US" altLang="zh-CN" sz="8800" b="1" dirty="0" err="1"/>
              <a:t>NSOperation</a:t>
            </a:r>
            <a:endParaRPr sz="8800" dirty="0"/>
          </a:p>
        </p:txBody>
      </p:sp>
      <p:sp>
        <p:nvSpPr>
          <p:cNvPr id="3" name="文本框 2"/>
          <p:cNvSpPr txBox="1"/>
          <p:nvPr/>
        </p:nvSpPr>
        <p:spPr>
          <a:xfrm>
            <a:off x="2169359" y="4752500"/>
            <a:ext cx="3323985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r>
              <a:rPr kumimoji="0" lang="zh-CN" altLang="en-US" sz="4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黑体-简 细体" charset="-122"/>
                <a:ea typeface="黑体-简 细体" charset="-122"/>
                <a:cs typeface="黑体-简 细体" charset="-122"/>
                <a:sym typeface="Calibri"/>
              </a:rPr>
              <a:t>获取主队列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黑体-简 细体" charset="-122"/>
              <a:ea typeface="黑体-简 细体" charset="-122"/>
              <a:cs typeface="黑体-简 细体" charset="-122"/>
              <a:sym typeface="Calibri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480" y="7338845"/>
            <a:ext cx="15708470" cy="1487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973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566981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en-US" altLang="zh-CN" sz="8800" b="1" dirty="0" err="1"/>
              <a:t>NSOperation</a:t>
            </a:r>
            <a:endParaRPr sz="8800" dirty="0"/>
          </a:p>
        </p:txBody>
      </p:sp>
      <p:sp>
        <p:nvSpPr>
          <p:cNvPr id="2" name="矩形 1"/>
          <p:cNvSpPr/>
          <p:nvPr/>
        </p:nvSpPr>
        <p:spPr>
          <a:xfrm>
            <a:off x="2309605" y="4392364"/>
            <a:ext cx="956704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NSOperationQueue</a:t>
            </a:r>
            <a:r>
              <a:rPr lang="zh-CN" altLang="en-US" b="1" dirty="0">
                <a:latin typeface="黑体-简 细体" charset="-122"/>
                <a:ea typeface="黑体-简 细体" charset="-122"/>
                <a:cs typeface="黑体-简 细体" charset="-122"/>
              </a:rPr>
              <a:t>设置最大线程数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316" y="5899136"/>
            <a:ext cx="16864664" cy="564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05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1575393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en-US" altLang="zh-CN" sz="8800" b="1" dirty="0" err="1"/>
              <a:t>NSOperation</a:t>
            </a:r>
            <a:endParaRPr sz="8800" dirty="0"/>
          </a:p>
        </p:txBody>
      </p:sp>
      <p:sp>
        <p:nvSpPr>
          <p:cNvPr id="3" name="文本框 2"/>
          <p:cNvSpPr txBox="1"/>
          <p:nvPr/>
        </p:nvSpPr>
        <p:spPr>
          <a:xfrm>
            <a:off x="1767179" y="3669157"/>
            <a:ext cx="9013043" cy="984883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121919" tIns="121919" rIns="121919" bIns="121919" numCol="1" spcCol="38100" rtlCol="0" anchor="t">
            <a:spAutoFit/>
          </a:bodyPr>
          <a:lstStyle/>
          <a:p>
            <a:r>
              <a:rPr lang="en-US" altLang="zh-CN" b="1" dirty="0" err="1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NSOperationQueue</a:t>
            </a:r>
            <a:r>
              <a:rPr lang="zh-CN" altLang="en-US" b="1" dirty="0">
                <a:latin typeface="黑体-简 细体" charset="-122"/>
                <a:ea typeface="黑体-简 细体" charset="-122"/>
                <a:cs typeface="黑体-简 细体" charset="-122"/>
              </a:rPr>
              <a:t>设置操作顺序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黑体-简 细体" charset="-122"/>
              <a:ea typeface="黑体-简 细体" charset="-122"/>
              <a:cs typeface="黑体-简 细体" charset="-122"/>
              <a:sym typeface="Calibri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357" y="5052111"/>
            <a:ext cx="12095943" cy="734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334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1849384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en-US" altLang="zh-CN" sz="8800" b="1" dirty="0" err="1"/>
              <a:t>NSOperation</a:t>
            </a:r>
            <a:endParaRPr sz="8800" dirty="0"/>
          </a:p>
        </p:txBody>
      </p:sp>
      <p:sp>
        <p:nvSpPr>
          <p:cNvPr id="4" name="矩形 3"/>
          <p:cNvSpPr/>
          <p:nvPr/>
        </p:nvSpPr>
        <p:spPr>
          <a:xfrm>
            <a:off x="2919788" y="4034080"/>
            <a:ext cx="46479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注意：依赖关系不能出现循环</a:t>
            </a:r>
            <a:endParaRPr lang="zh-CN" altLang="en-US" dirty="0">
              <a:solidFill>
                <a:srgbClr val="FF0000"/>
              </a:solidFill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053" y="3881413"/>
            <a:ext cx="12661900" cy="7888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954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59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60" name="Shape 60"/>
          <p:cNvSpPr/>
          <p:nvPr/>
        </p:nvSpPr>
        <p:spPr>
          <a:xfrm>
            <a:off x="4323842" y="5578365"/>
            <a:ext cx="15736317" cy="1259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8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刚刚在线-让学习iOS开发更简单！</a:t>
            </a:r>
          </a:p>
        </p:txBody>
      </p:sp>
      <p:sp>
        <p:nvSpPr>
          <p:cNvPr id="61" name="Shape 61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10016388" y="12384256"/>
            <a:ext cx="4351224" cy="7010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3600">
                <a:solidFill>
                  <a:srgbClr val="4BBAEE"/>
                </a:solidFill>
                <a:uFill>
                  <a:solidFill>
                    <a:srgbClr val="00D5D5"/>
                  </a:solidFill>
                </a:uFill>
                <a:latin typeface="冬青黑体简体中文 W3"/>
                <a:ea typeface="冬青黑体简体中文 W3"/>
                <a:cs typeface="冬青黑体简体中文 W3"/>
                <a:sym typeface="冬青黑体简体中文 W3"/>
                <a:hlinkClick r:id="rId3"/>
              </a:defRPr>
            </a:lvl1pPr>
          </a:lstStyle>
          <a:p>
            <a:pPr>
              <a:defRPr>
                <a:uFillTx/>
              </a:defRPr>
            </a:pPr>
            <a:r>
              <a:rPr>
                <a:uFill>
                  <a:solidFill>
                    <a:srgbClr val="00D5D5"/>
                  </a:solidFill>
                </a:uFill>
                <a:hlinkClick r:id="rId3"/>
              </a:rPr>
              <a:t>www.ggteach.com</a:t>
            </a:r>
          </a:p>
        </p:txBody>
      </p:sp>
      <p:sp>
        <p:nvSpPr>
          <p:cNvPr id="63" name="Shape 63"/>
          <p:cNvSpPr/>
          <p:nvPr/>
        </p:nvSpPr>
        <p:spPr>
          <a:xfrm>
            <a:off x="8507730" y="7548880"/>
            <a:ext cx="7368541" cy="1259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8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谢谢您的关注！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2" name="文本框 1"/>
          <p:cNvSpPr txBox="1"/>
          <p:nvPr/>
        </p:nvSpPr>
        <p:spPr>
          <a:xfrm>
            <a:off x="3903031" y="4186158"/>
            <a:ext cx="17676809" cy="3200874"/>
          </a:xfrm>
          <a:prstGeom prst="rect">
            <a:avLst/>
          </a:prstGeom>
          <a:noFill/>
          <a:ln w="254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21919" tIns="121919" rIns="121919" bIns="121919" numCol="1" spcCol="38100" rtlCol="0" anchor="t">
            <a:spAutoFit/>
          </a:bodyPr>
          <a:lstStyle/>
          <a:p>
            <a:r>
              <a:rPr lang="zh-CN" altLang="en-US" dirty="0">
                <a:latin typeface="黑体-简 细体" charset="-122"/>
                <a:ea typeface="黑体-简 细体" charset="-122"/>
                <a:cs typeface="黑体-简 细体" charset="-122"/>
              </a:rPr>
              <a:t>串行列队：根据先进先出的规则来运行，</a:t>
            </a:r>
            <a:r>
              <a:rPr lang="zh-CN" altLang="en-US" dirty="0">
                <a:solidFill>
                  <a:srgbClr val="FF0000"/>
                </a:solidFill>
                <a:latin typeface="黑体-简 细体" charset="-122"/>
                <a:ea typeface="黑体-简 细体" charset="-122"/>
                <a:cs typeface="黑体-简 细体" charset="-122"/>
              </a:rPr>
              <a:t>完成</a:t>
            </a:r>
            <a:r>
              <a:rPr lang="zh-CN" altLang="en-US" dirty="0">
                <a:latin typeface="黑体-简 细体" charset="-122"/>
                <a:ea typeface="黑体-简 细体" charset="-122"/>
                <a:cs typeface="黑体-简 细体" charset="-122"/>
              </a:rPr>
              <a:t>一个任务后再执行下一个任务。</a:t>
            </a:r>
          </a:p>
          <a:p>
            <a:r>
              <a:rPr lang="zh-CN" altLang="en-US" dirty="0">
                <a:latin typeface="黑体-简 细体" charset="-122"/>
                <a:ea typeface="黑体-简 细体" charset="-122"/>
                <a:cs typeface="黑体-简 细体" charset="-122"/>
              </a:rPr>
              <a:t>并发队列：并发列队能并发执行任务。根据先进先出的规则来</a:t>
            </a:r>
            <a:r>
              <a:rPr lang="zh-CN" altLang="en-US" dirty="0">
                <a:solidFill>
                  <a:srgbClr val="FF0000"/>
                </a:solidFill>
                <a:latin typeface="黑体-简 细体" charset="-122"/>
                <a:ea typeface="黑体-简 细体" charset="-122"/>
                <a:cs typeface="黑体-简 细体" charset="-122"/>
              </a:rPr>
              <a:t>开始</a:t>
            </a:r>
            <a:r>
              <a:rPr lang="zh-CN" altLang="en-US" dirty="0">
                <a:latin typeface="黑体-简 细体" charset="-122"/>
                <a:ea typeface="黑体-简 细体" charset="-122"/>
                <a:cs typeface="黑体-简 细体" charset="-122"/>
              </a:rPr>
              <a:t>执行任务，下一个任务并不需要</a:t>
            </a:r>
            <a:r>
              <a:rPr lang="zh-CN" altLang="en-US" dirty="0" smtClean="0">
                <a:latin typeface="黑体-简 细体" charset="-122"/>
                <a:ea typeface="黑体-简 细体" charset="-122"/>
                <a:cs typeface="黑体-简 细体" charset="-122"/>
              </a:rPr>
              <a:t>等</a:t>
            </a:r>
            <a:r>
              <a:rPr lang="zh-CN" altLang="en-US" dirty="0" smtClean="0">
                <a:latin typeface="黑体-简 细体" charset="-122"/>
                <a:ea typeface="黑体-简 细体" charset="-122"/>
                <a:cs typeface="黑体-简 细体" charset="-122"/>
              </a:rPr>
              <a:t>上</a:t>
            </a:r>
            <a:r>
              <a:rPr lang="zh-CN" altLang="en-US" dirty="0" smtClean="0">
                <a:latin typeface="黑体-简 细体" charset="-122"/>
                <a:ea typeface="黑体-简 细体" charset="-122"/>
                <a:cs typeface="黑体-简 细体" charset="-122"/>
              </a:rPr>
              <a:t>一</a:t>
            </a:r>
            <a:r>
              <a:rPr lang="zh-CN" altLang="en-US" dirty="0" smtClean="0">
                <a:latin typeface="黑体-简 细体" charset="-122"/>
                <a:ea typeface="黑体-简 细体" charset="-122"/>
                <a:cs typeface="黑体-简 细体" charset="-122"/>
              </a:rPr>
              <a:t>个</a:t>
            </a:r>
            <a:r>
              <a:rPr lang="zh-CN" altLang="en-US" dirty="0" smtClean="0">
                <a:latin typeface="黑体-简 细体" charset="-122"/>
                <a:ea typeface="黑体-简 细体" charset="-122"/>
                <a:cs typeface="黑体-简 细体" charset="-122"/>
              </a:rPr>
              <a:t>任务</a:t>
            </a:r>
            <a:r>
              <a:rPr lang="zh-CN" altLang="en-US" dirty="0">
                <a:latin typeface="黑体-简 细体" charset="-122"/>
                <a:ea typeface="黑体-简 细体" charset="-122"/>
                <a:cs typeface="黑体-简 细体" charset="-122"/>
              </a:rPr>
              <a:t>完成才执行。</a:t>
            </a:r>
            <a:endParaRPr kumimoji="0" lang="zh-CN" altLang="en-US" sz="4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黑体-简 细体" charset="-122"/>
              <a:ea typeface="黑体-简 细体" charset="-122"/>
              <a:cs typeface="黑体-简 细体" charset="-122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6856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sp>
        <p:nvSpPr>
          <p:cNvPr id="3" name="矩形 2"/>
          <p:cNvSpPr/>
          <p:nvPr/>
        </p:nvSpPr>
        <p:spPr>
          <a:xfrm>
            <a:off x="1557354" y="3794310"/>
            <a:ext cx="63401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同步任务</a:t>
            </a:r>
            <a:r>
              <a:rPr lang="zh-CN" altLang="en-US" b="1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串行</a:t>
            </a:r>
            <a:r>
              <a:rPr lang="zh-CN" altLang="en-US" b="1" dirty="0" smtClean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队列组合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44" y="4818976"/>
            <a:ext cx="17268609" cy="73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943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5749" y="147895"/>
            <a:ext cx="1271605" cy="127160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1528616" y="407777"/>
            <a:ext cx="2288541" cy="75184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>
            <a:lvl1pPr>
              <a:defRPr sz="4000">
                <a:solidFill>
                  <a:srgbClr val="4BBAEE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刚刚在线</a:t>
            </a:r>
          </a:p>
        </p:txBody>
      </p:sp>
      <p:sp>
        <p:nvSpPr>
          <p:cNvPr id="46" name="Shape 46"/>
          <p:cNvSpPr/>
          <p:nvPr/>
        </p:nvSpPr>
        <p:spPr>
          <a:xfrm>
            <a:off x="-46669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7489083" y="12663656"/>
            <a:ext cx="9406637" cy="62484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121919" tIns="121919" rIns="121919" bIns="121919">
            <a:spAutoFit/>
          </a:bodyPr>
          <a:lstStyle/>
          <a:p>
            <a:pPr>
              <a:defRPr sz="3000">
                <a:solidFill>
                  <a:srgbClr val="4BBAEE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刚刚在线-让学习iOS开发更简单！</a:t>
            </a:r>
            <a:r>
              <a:rPr>
                <a:uFill>
                  <a:solidFill>
                    <a:srgbClr val="00D5D5"/>
                  </a:solidFill>
                </a:uFill>
                <a:hlinkClick r:id="rId4"/>
              </a:rPr>
              <a:t>www.ggteach.com</a:t>
            </a:r>
          </a:p>
        </p:txBody>
      </p:sp>
      <p:sp>
        <p:nvSpPr>
          <p:cNvPr id="48" name="Shape 48"/>
          <p:cNvSpPr/>
          <p:nvPr/>
        </p:nvSpPr>
        <p:spPr>
          <a:xfrm>
            <a:off x="16869731" y="12924086"/>
            <a:ext cx="7614445" cy="103982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903031" y="671480"/>
            <a:ext cx="19829364" cy="224434"/>
          </a:xfrm>
          <a:prstGeom prst="rect">
            <a:avLst/>
          </a:prstGeom>
          <a:solidFill>
            <a:srgbClr val="4BBAEE"/>
          </a:solidFill>
          <a:ln w="12700">
            <a:miter lim="400000"/>
          </a:ln>
        </p:spPr>
        <p:txBody>
          <a:bodyPr lIns="121919" tIns="121919" rIns="121919" bIns="121919"/>
          <a:lstStyle/>
          <a:p>
            <a:endParaRPr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  <p:sp>
        <p:nvSpPr>
          <p:cNvPr id="12" name="Shape 133"/>
          <p:cNvSpPr>
            <a:spLocks noGrp="1"/>
          </p:cNvSpPr>
          <p:nvPr>
            <p:ph type="title"/>
          </p:nvPr>
        </p:nvSpPr>
        <p:spPr>
          <a:xfrm>
            <a:off x="6273701" y="2011080"/>
            <a:ext cx="11837400" cy="1398619"/>
          </a:xfrm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rPr lang="zh-CN" altLang="en-US" sz="8800" dirty="0" smtClean="0"/>
              <a:t>任务与队列</a:t>
            </a:r>
            <a:endParaRPr sz="8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584" y="3989112"/>
            <a:ext cx="11870369" cy="835556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009544" y="4687361"/>
            <a:ext cx="67970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1.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运行</a:t>
            </a:r>
            <a:r>
              <a:rPr lang="en-US" altLang="zh-CN" dirty="0" err="1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serialSyn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的线程被阻塞，</a:t>
            </a:r>
            <a:r>
              <a:rPr lang="en-US" altLang="zh-CN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task1 </a:t>
            </a:r>
            <a:r>
              <a:rPr lang="zh-CN" altLang="en-US" dirty="0">
                <a:solidFill>
                  <a:prstClr val="black"/>
                </a:solidFill>
                <a:latin typeface="PTSans-Regular" charset="-52"/>
                <a:ea typeface="黑体-简 细体" charset="-122"/>
                <a:cs typeface="黑体-简 细体" charset="-122"/>
              </a:rPr>
              <a:t>加入队列</a:t>
            </a:r>
            <a:endParaRPr lang="zh-CN" altLang="en-US" dirty="0">
              <a:latin typeface="黑体-简 细体" charset="-122"/>
              <a:ea typeface="黑体-简 细体" charset="-122"/>
              <a:cs typeface="黑体-简 细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7926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18415"/>
      </a:accent1>
      <a:accent2>
        <a:srgbClr val="C47546"/>
      </a:accent2>
      <a:accent3>
        <a:srgbClr val="8F8F8F"/>
      </a:accent3>
      <a:accent4>
        <a:srgbClr val="707070"/>
      </a:accent4>
      <a:accent5>
        <a:srgbClr val="C5C1AB"/>
      </a:accent5>
      <a:accent6>
        <a:srgbClr val="B26A3F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635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bevel/>
        </a:ln>
        <a:effectLst>
          <a:outerShdw blurRad="101600" dist="508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18415"/>
      </a:accent1>
      <a:accent2>
        <a:srgbClr val="C47546"/>
      </a:accent2>
      <a:accent3>
        <a:srgbClr val="8F8F8F"/>
      </a:accent3>
      <a:accent4>
        <a:srgbClr val="707070"/>
      </a:accent4>
      <a:accent5>
        <a:srgbClr val="C5C1AB"/>
      </a:accent5>
      <a:accent6>
        <a:srgbClr val="B26A3F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01600" dist="508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63500" cap="flat">
          <a:solidFill>
            <a:schemeClr val="accent1"/>
          </a:solidFill>
          <a:prstDash val="solid"/>
          <a:bevel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63500" cap="flat">
          <a:solidFill>
            <a:schemeClr val="accent1"/>
          </a:solidFill>
          <a:prstDash val="solid"/>
          <a:bevel/>
        </a:ln>
        <a:effectLst>
          <a:outerShdw blurRad="101600" dist="508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21919" tIns="121919" rIns="121919" bIns="1219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1774</Words>
  <Application>Microsoft Macintosh PowerPoint</Application>
  <PresentationFormat>自定义</PresentationFormat>
  <Paragraphs>285</Paragraphs>
  <Slides>66</Slides>
  <Notes>65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5" baseType="lpstr">
      <vt:lpstr>Calibri</vt:lpstr>
      <vt:lpstr>Heiti SC Light</vt:lpstr>
      <vt:lpstr>Helvetica Neue</vt:lpstr>
      <vt:lpstr>PTSans-Regular</vt:lpstr>
      <vt:lpstr>冬青黑体简体中文 W3</vt:lpstr>
      <vt:lpstr>冬青黑体简体中文 W6</vt:lpstr>
      <vt:lpstr>黑体-简 细体</vt:lpstr>
      <vt:lpstr>Arial</vt:lpstr>
      <vt:lpstr>Default</vt:lpstr>
      <vt:lpstr>PowerPoint 演示文稿</vt:lpstr>
      <vt:lpstr>PowerPoint 演示文稿</vt:lpstr>
      <vt:lpstr>GCD</vt:lpstr>
      <vt:lpstr>GCD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任务与队列</vt:lpstr>
      <vt:lpstr>常用队列</vt:lpstr>
      <vt:lpstr>常用队列</vt:lpstr>
      <vt:lpstr>常用队列</vt:lpstr>
      <vt:lpstr>常用队列</vt:lpstr>
      <vt:lpstr>其它任务</vt:lpstr>
      <vt:lpstr>其它任务</vt:lpstr>
      <vt:lpstr>其它任务</vt:lpstr>
      <vt:lpstr>其它任务</vt:lpstr>
      <vt:lpstr>其它任务</vt:lpstr>
      <vt:lpstr>死锁</vt:lpstr>
      <vt:lpstr>死锁</vt:lpstr>
      <vt:lpstr>死锁</vt:lpstr>
      <vt:lpstr>死锁</vt:lpstr>
      <vt:lpstr>死锁</vt:lpstr>
      <vt:lpstr>死锁</vt:lpstr>
      <vt:lpstr>死锁</vt:lpstr>
      <vt:lpstr>死锁</vt:lpstr>
      <vt:lpstr>死锁</vt:lpstr>
      <vt:lpstr>死锁</vt:lpstr>
      <vt:lpstr>死锁</vt:lpstr>
      <vt:lpstr>死锁</vt:lpstr>
      <vt:lpstr>死锁</vt:lpstr>
      <vt:lpstr>NSOperation</vt:lpstr>
      <vt:lpstr>NSOperation</vt:lpstr>
      <vt:lpstr>NSOperation</vt:lpstr>
      <vt:lpstr>NSOperation</vt:lpstr>
      <vt:lpstr>NSOperation</vt:lpstr>
      <vt:lpstr>NSOperation</vt:lpstr>
      <vt:lpstr>NSOperation</vt:lpstr>
      <vt:lpstr>NSOperation</vt:lpstr>
      <vt:lpstr>NSOperation</vt:lpstr>
      <vt:lpstr>NSOperation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210</cp:revision>
  <dcterms:modified xsi:type="dcterms:W3CDTF">2016-07-18T09:03:52Z</dcterms:modified>
</cp:coreProperties>
</file>